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2"/>
  </p:notesMasterIdLst>
  <p:sldIdLst>
    <p:sldId id="428" r:id="rId2"/>
    <p:sldId id="576" r:id="rId3"/>
    <p:sldId id="577" r:id="rId4"/>
    <p:sldId id="574" r:id="rId5"/>
    <p:sldId id="578" r:id="rId6"/>
    <p:sldId id="580" r:id="rId7"/>
    <p:sldId id="575" r:id="rId8"/>
    <p:sldId id="579" r:id="rId9"/>
    <p:sldId id="572" r:id="rId10"/>
    <p:sldId id="573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006" autoAdjust="0"/>
    <p:restoredTop sz="94660"/>
  </p:normalViewPr>
  <p:slideViewPr>
    <p:cSldViewPr snapToGrid="0">
      <p:cViewPr>
        <p:scale>
          <a:sx n="75" d="100"/>
          <a:sy n="75" d="100"/>
        </p:scale>
        <p:origin x="1296" y="3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8C3673-BE47-4351-BF87-124142CCEE7B}" type="datetimeFigureOut">
              <a:rPr lang="en-US" smtClean="0"/>
              <a:t>5/21/2020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E5C5AA-49CC-4606-9D44-B2CFEC3D8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861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>
            <a:extLst>
              <a:ext uri="{FF2B5EF4-FFF2-40B4-BE49-F238E27FC236}">
                <a16:creationId xmlns:a16="http://schemas.microsoft.com/office/drawing/2014/main" id="{559863C3-5EAA-404D-ABF4-716617EC21D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Notes Placeholder 2">
            <a:extLst>
              <a:ext uri="{FF2B5EF4-FFF2-40B4-BE49-F238E27FC236}">
                <a16:creationId xmlns:a16="http://schemas.microsoft.com/office/drawing/2014/main" id="{002FAC84-BBA9-4A61-AC3F-AEA951B15D7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  <a:defRPr/>
            </a:pPr>
            <a:endParaRPr lang="en-US" dirty="0">
              <a:solidFill>
                <a:schemeClr val="accent2">
                  <a:lumMod val="60000"/>
                  <a:lumOff val="40000"/>
                </a:schemeClr>
              </a:solidFill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defRPr/>
            </a:pPr>
            <a:endParaRPr lang="en-US" dirty="0"/>
          </a:p>
        </p:txBody>
      </p:sp>
      <p:sp>
        <p:nvSpPr>
          <p:cNvPr id="5124" name="Slide Number Placeholder 3">
            <a:extLst>
              <a:ext uri="{FF2B5EF4-FFF2-40B4-BE49-F238E27FC236}">
                <a16:creationId xmlns:a16="http://schemas.microsoft.com/office/drawing/2014/main" id="{D10AB48F-8966-4C11-BFD9-7841E394C92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39775" indent="-28416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38238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93850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4946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066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638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10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782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35D8764-8FAC-40AC-A677-1AA1E5D0ABEF}" type="slidenum">
              <a:rPr kumimoji="0" lang="en-US" altLang="en-US" sz="1200" b="0" i="0" u="none" strike="noStrike" kern="1200" cap="none" spc="0" normalizeH="0" baseline="-2500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altLang="en-US" sz="1200" b="0" i="0" u="none" strike="noStrike" kern="1200" cap="none" spc="0" normalizeH="0" baseline="-2500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1"/>
          </p:nvPr>
        </p:nvSpPr>
        <p:spPr>
          <a:xfrm>
            <a:off x="228600" y="685800"/>
            <a:ext cx="5029200" cy="381000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  <a:defRPr lang="en-US" sz="1600" b="1" kern="1200" baseline="0" dirty="0" smtClean="0">
                <a:solidFill>
                  <a:schemeClr val="tx1"/>
                </a:solidFill>
                <a:latin typeface="Verdana" panose="020B0604030504040204" pitchFamily="34" charset="0"/>
                <a:ea typeface="+mn-ea"/>
                <a:cs typeface="+mn-cs"/>
              </a:defRPr>
            </a:lvl1pPr>
            <a:lvl2pPr marL="457200" indent="0" algn="l" rtl="0"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  <a:defRPr lang="en-US" sz="1600" b="1" kern="1200" baseline="0" dirty="0" smtClean="0">
                <a:solidFill>
                  <a:schemeClr val="tx1"/>
                </a:solidFill>
                <a:latin typeface="Verdana" panose="020B0604030504040204" pitchFamily="34" charset="0"/>
                <a:ea typeface="+mn-ea"/>
                <a:cs typeface="+mn-cs"/>
              </a:defRPr>
            </a:lvl2pPr>
            <a:lvl3pPr marL="914400" indent="0" algn="l" rtl="0"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  <a:defRPr lang="en-US" sz="1600" b="1" kern="1200" baseline="0" dirty="0" smtClean="0">
                <a:solidFill>
                  <a:schemeClr val="tx1"/>
                </a:solidFill>
                <a:latin typeface="Verdana" panose="020B0604030504040204" pitchFamily="34" charset="0"/>
                <a:ea typeface="+mn-ea"/>
                <a:cs typeface="+mn-cs"/>
              </a:defRPr>
            </a:lvl3pPr>
            <a:lvl4pPr marL="1371600" indent="0" algn="l" rtl="0"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  <a:defRPr lang="en-US" sz="1600" b="1" kern="1200" baseline="0" dirty="0" smtClean="0">
                <a:solidFill>
                  <a:schemeClr val="tx1"/>
                </a:solidFill>
                <a:latin typeface="Verdana" panose="020B0604030504040204" pitchFamily="34" charset="0"/>
                <a:ea typeface="+mn-ea"/>
                <a:cs typeface="+mn-cs"/>
              </a:defRPr>
            </a:lvl4pPr>
            <a:lvl5pPr marL="1828800" indent="0" algn="l" rtl="0"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  <a:defRPr lang="en-US" sz="1600" b="1" kern="1200" baseline="0" dirty="0">
                <a:solidFill>
                  <a:schemeClr val="tx1"/>
                </a:solidFill>
                <a:latin typeface="Verdana" panose="020B060403050404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587828" y="1295398"/>
            <a:ext cx="4898572" cy="4876802"/>
          </a:xfrm>
          <a:prstGeom prst="rect">
            <a:avLst/>
          </a:prstGeom>
        </p:spPr>
        <p:txBody>
          <a:bodyPr/>
          <a:lstStyle>
            <a:lvl1pPr marL="400050" indent="-228600" algn="l" rtl="0" eaLnBrk="1" fontAlgn="base" hangingPunct="1">
              <a:lnSpc>
                <a:spcPct val="125000"/>
              </a:lnSpc>
              <a:spcBef>
                <a:spcPts val="600"/>
              </a:spcBef>
              <a:spcAft>
                <a:spcPct val="0"/>
              </a:spcAft>
              <a:buFontTx/>
              <a:buChar char="•"/>
              <a:defRPr lang="en-US" sz="1600" b="0" kern="1200" baseline="0" dirty="0" smtClean="0">
                <a:solidFill>
                  <a:schemeClr val="tx1"/>
                </a:solidFill>
                <a:latin typeface="Verdana" panose="020B0604030504040204" pitchFamily="34" charset="0"/>
                <a:ea typeface="+mn-ea"/>
                <a:cs typeface="+mn-cs"/>
              </a:defRPr>
            </a:lvl1pPr>
            <a:lvl2pPr marL="971550" indent="-228600" algn="l" rtl="0" fontAlgn="base">
              <a:lnSpc>
                <a:spcPct val="125000"/>
              </a:lnSpc>
              <a:spcBef>
                <a:spcPts val="600"/>
              </a:spcBef>
              <a:spcAft>
                <a:spcPct val="0"/>
              </a:spcAft>
              <a:buFontTx/>
              <a:buChar char="•"/>
              <a:defRPr lang="en-US" sz="1600" b="0" kern="1200" baseline="0" dirty="0" smtClean="0">
                <a:solidFill>
                  <a:schemeClr val="tx1"/>
                </a:solidFill>
                <a:latin typeface="Verdana" panose="020B0604030504040204" pitchFamily="34" charset="0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125000"/>
              </a:lnSpc>
              <a:spcBef>
                <a:spcPts val="600"/>
              </a:spcBef>
              <a:spcAft>
                <a:spcPct val="0"/>
              </a:spcAft>
              <a:buFontTx/>
              <a:buChar char="•"/>
              <a:defRPr lang="en-US" sz="1600" b="0" kern="1200" baseline="0" dirty="0" smtClean="0">
                <a:solidFill>
                  <a:schemeClr val="tx1"/>
                </a:solidFill>
                <a:latin typeface="Verdana" panose="020B0604030504040204" pitchFamily="34" charset="0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125000"/>
              </a:lnSpc>
              <a:spcBef>
                <a:spcPts val="600"/>
              </a:spcBef>
              <a:spcAft>
                <a:spcPct val="0"/>
              </a:spcAft>
              <a:buFontTx/>
              <a:buChar char="•"/>
              <a:defRPr lang="en-US" sz="1600" b="0" kern="1200" baseline="0" dirty="0" smtClean="0">
                <a:solidFill>
                  <a:schemeClr val="tx1"/>
                </a:solidFill>
                <a:latin typeface="Verdana" panose="020B0604030504040204" pitchFamily="34" charset="0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125000"/>
              </a:lnSpc>
              <a:spcBef>
                <a:spcPts val="600"/>
              </a:spcBef>
              <a:spcAft>
                <a:spcPct val="0"/>
              </a:spcAft>
              <a:buFontTx/>
              <a:buChar char="•"/>
              <a:defRPr lang="en-US" sz="1600" b="0" kern="1200" baseline="0" dirty="0">
                <a:solidFill>
                  <a:schemeClr val="tx1"/>
                </a:solidFill>
                <a:latin typeface="Verdana" panose="020B060403050404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32369450"/>
      </p:ext>
    </p:extLst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56255393"/>
      </p:ext>
    </p:extLst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39440950"/>
      </p:ext>
    </p:extLst>
  </p:cSld>
  <p:clrMapOvr>
    <a:masterClrMapping/>
  </p:clrMapOvr>
  <p:transition spd="med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57562915"/>
      </p:ext>
    </p:extLst>
  </p:cSld>
  <p:clrMapOvr>
    <a:masterClrMapping/>
  </p:clrMapOvr>
  <p:transition spd="med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1"/>
          </p:nvPr>
        </p:nvSpPr>
        <p:spPr>
          <a:xfrm>
            <a:off x="228600" y="685800"/>
            <a:ext cx="5029200" cy="381000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  <a:defRPr lang="en-US" sz="1600" b="1" kern="1200" baseline="0" dirty="0" smtClean="0">
                <a:solidFill>
                  <a:schemeClr val="tx1"/>
                </a:solidFill>
                <a:latin typeface="Verdana" panose="020B0604030504040204" pitchFamily="34" charset="0"/>
                <a:ea typeface="+mn-ea"/>
                <a:cs typeface="+mn-cs"/>
              </a:defRPr>
            </a:lvl1pPr>
            <a:lvl2pPr marL="457200" indent="0" algn="l" rtl="0"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  <a:defRPr lang="en-US" sz="1600" b="1" kern="1200" baseline="0" dirty="0" smtClean="0">
                <a:solidFill>
                  <a:schemeClr val="tx1"/>
                </a:solidFill>
                <a:latin typeface="Verdana" panose="020B0604030504040204" pitchFamily="34" charset="0"/>
                <a:ea typeface="+mn-ea"/>
                <a:cs typeface="+mn-cs"/>
              </a:defRPr>
            </a:lvl2pPr>
            <a:lvl3pPr marL="914400" indent="0" algn="l" rtl="0"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  <a:defRPr lang="en-US" sz="1600" b="1" kern="1200" baseline="0" dirty="0" smtClean="0">
                <a:solidFill>
                  <a:schemeClr val="tx1"/>
                </a:solidFill>
                <a:latin typeface="Verdana" panose="020B0604030504040204" pitchFamily="34" charset="0"/>
                <a:ea typeface="+mn-ea"/>
                <a:cs typeface="+mn-cs"/>
              </a:defRPr>
            </a:lvl3pPr>
            <a:lvl4pPr marL="1371600" indent="0" algn="l" rtl="0"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  <a:defRPr lang="en-US" sz="1600" b="1" kern="1200" baseline="0" dirty="0" smtClean="0">
                <a:solidFill>
                  <a:schemeClr val="tx1"/>
                </a:solidFill>
                <a:latin typeface="Verdana" panose="020B0604030504040204" pitchFamily="34" charset="0"/>
                <a:ea typeface="+mn-ea"/>
                <a:cs typeface="+mn-cs"/>
              </a:defRPr>
            </a:lvl4pPr>
            <a:lvl5pPr marL="1828800" indent="0" algn="l" rtl="0"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  <a:defRPr lang="en-US" sz="1600" b="1" kern="1200" baseline="0" dirty="0">
                <a:solidFill>
                  <a:schemeClr val="tx1"/>
                </a:solidFill>
                <a:latin typeface="Verdana" panose="020B060403050404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587828" y="1295398"/>
            <a:ext cx="4898572" cy="4876802"/>
          </a:xfrm>
          <a:prstGeom prst="rect">
            <a:avLst/>
          </a:prstGeom>
        </p:spPr>
        <p:txBody>
          <a:bodyPr/>
          <a:lstStyle>
            <a:lvl1pPr marL="400050" indent="-228600" algn="l" rtl="0" eaLnBrk="1" fontAlgn="base" hangingPunct="1">
              <a:lnSpc>
                <a:spcPct val="125000"/>
              </a:lnSpc>
              <a:spcBef>
                <a:spcPts val="600"/>
              </a:spcBef>
              <a:spcAft>
                <a:spcPct val="0"/>
              </a:spcAft>
              <a:buFontTx/>
              <a:buChar char="•"/>
              <a:defRPr lang="en-US" sz="1600" b="0" kern="1200" baseline="0" dirty="0" smtClean="0">
                <a:solidFill>
                  <a:schemeClr val="tx1"/>
                </a:solidFill>
                <a:latin typeface="Verdana" panose="020B0604030504040204" pitchFamily="34" charset="0"/>
                <a:ea typeface="+mn-ea"/>
                <a:cs typeface="+mn-cs"/>
              </a:defRPr>
            </a:lvl1pPr>
            <a:lvl2pPr marL="971550" indent="-228600" algn="l" rtl="0" fontAlgn="base">
              <a:lnSpc>
                <a:spcPct val="125000"/>
              </a:lnSpc>
              <a:spcBef>
                <a:spcPts val="600"/>
              </a:spcBef>
              <a:spcAft>
                <a:spcPct val="0"/>
              </a:spcAft>
              <a:buFontTx/>
              <a:buChar char="•"/>
              <a:defRPr lang="en-US" sz="1600" b="0" kern="1200" baseline="0" dirty="0" smtClean="0">
                <a:solidFill>
                  <a:schemeClr val="tx1"/>
                </a:solidFill>
                <a:latin typeface="Verdana" panose="020B0604030504040204" pitchFamily="34" charset="0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125000"/>
              </a:lnSpc>
              <a:spcBef>
                <a:spcPts val="600"/>
              </a:spcBef>
              <a:spcAft>
                <a:spcPct val="0"/>
              </a:spcAft>
              <a:buFontTx/>
              <a:buChar char="•"/>
              <a:defRPr lang="en-US" sz="1600" b="0" kern="1200" baseline="0" dirty="0" smtClean="0">
                <a:solidFill>
                  <a:schemeClr val="tx1"/>
                </a:solidFill>
                <a:latin typeface="Verdana" panose="020B0604030504040204" pitchFamily="34" charset="0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125000"/>
              </a:lnSpc>
              <a:spcBef>
                <a:spcPts val="600"/>
              </a:spcBef>
              <a:spcAft>
                <a:spcPct val="0"/>
              </a:spcAft>
              <a:buFontTx/>
              <a:buChar char="•"/>
              <a:defRPr lang="en-US" sz="1600" b="0" kern="1200" baseline="0" dirty="0" smtClean="0">
                <a:solidFill>
                  <a:schemeClr val="tx1"/>
                </a:solidFill>
                <a:latin typeface="Verdana" panose="020B0604030504040204" pitchFamily="34" charset="0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125000"/>
              </a:lnSpc>
              <a:spcBef>
                <a:spcPts val="600"/>
              </a:spcBef>
              <a:spcAft>
                <a:spcPct val="0"/>
              </a:spcAft>
              <a:buFontTx/>
              <a:buChar char="•"/>
              <a:defRPr lang="en-US" sz="1600" b="0" kern="1200" baseline="0" dirty="0">
                <a:solidFill>
                  <a:schemeClr val="tx1"/>
                </a:solidFill>
                <a:latin typeface="Verdana" panose="020B060403050404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18495053"/>
      </p:ext>
    </p:extLst>
  </p:cSld>
  <p:clrMapOvr>
    <a:masterClrMapping/>
  </p:clrMapOvr>
  <p:transition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1756536"/>
      </p:ext>
    </p:extLst>
  </p:cSld>
  <p:clrMapOvr>
    <a:masterClrMapping/>
  </p:clrMapOvr>
  <p:transition spd="med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1926010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4722607"/>
      </p:ext>
    </p:extLst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71330548"/>
      </p:ext>
    </p:extLst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2118761"/>
      </p:ext>
    </p:extLst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5178643"/>
      </p:ext>
    </p:extLst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85386763"/>
      </p:ext>
    </p:extLst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4082057"/>
      </p:ext>
    </p:extLst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04260580"/>
      </p:ext>
    </p:extLst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80670867"/>
      </p:ext>
    </p:extLst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KT logo gray">
            <a:extLst>
              <a:ext uri="{FF2B5EF4-FFF2-40B4-BE49-F238E27FC236}">
                <a16:creationId xmlns:a16="http://schemas.microsoft.com/office/drawing/2014/main" id="{75F72402-A48B-455F-BC7E-BA3A7A92F4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1875" y="0"/>
            <a:ext cx="906463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8" name="Rectangle 4">
            <a:extLst>
              <a:ext uri="{FF2B5EF4-FFF2-40B4-BE49-F238E27FC236}">
                <a16:creationId xmlns:a16="http://schemas.microsoft.com/office/drawing/2014/main" id="{AB4B976A-D8DA-4520-BB59-E89AF6E76A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94338" y="0"/>
            <a:ext cx="609600" cy="396875"/>
          </a:xfrm>
          <a:prstGeom prst="rect">
            <a:avLst/>
          </a:prstGeom>
          <a:solidFill>
            <a:srgbClr val="C0C0C0">
              <a:alpha val="8313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baseline="-2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aseline="-25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aseline="-25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aseline="-25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aseline="-25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-25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200" name="Rectangle 8">
            <a:extLst>
              <a:ext uri="{FF2B5EF4-FFF2-40B4-BE49-F238E27FC236}">
                <a16:creationId xmlns:a16="http://schemas.microsoft.com/office/drawing/2014/main" id="{58301215-0BA4-440A-B92E-CD9724EB1E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5400"/>
            <a:ext cx="66040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600" cap="none" spc="4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ASHLAND PUBLIC SAFETY BUILDING</a:t>
            </a:r>
          </a:p>
          <a:p>
            <a:pPr marL="342900" marR="0" lvl="0" indent="-3429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030" name="Rectangle 18">
            <a:extLst>
              <a:ext uri="{FF2B5EF4-FFF2-40B4-BE49-F238E27FC236}">
                <a16:creationId xmlns:a16="http://schemas.microsoft.com/office/drawing/2014/main" id="{B6684174-6E6E-4F6F-9D4F-AF461FB1AC75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0" y="6461125"/>
            <a:ext cx="6807201" cy="396875"/>
          </a:xfrm>
          <a:prstGeom prst="rect">
            <a:avLst/>
          </a:prstGeom>
          <a:solidFill>
            <a:srgbClr val="C0C0C0">
              <a:alpha val="5882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baseline="-2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aseline="-25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aseline="-25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aseline="-25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aseline="-25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-25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31" name="Rectangle 19">
            <a:extLst>
              <a:ext uri="{FF2B5EF4-FFF2-40B4-BE49-F238E27FC236}">
                <a16:creationId xmlns:a16="http://schemas.microsoft.com/office/drawing/2014/main" id="{CCE4200D-7549-4C9C-A3DA-A76EE4B62136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7027863" y="6461125"/>
            <a:ext cx="609600" cy="396875"/>
          </a:xfrm>
          <a:prstGeom prst="rect">
            <a:avLst/>
          </a:prstGeom>
          <a:solidFill>
            <a:srgbClr val="C0C0C0">
              <a:alpha val="8313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baseline="-2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aseline="-25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aseline="-25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aseline="-25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aseline="-25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-25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58B09FA0-466C-4062-AA24-6766D10016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07138" y="0"/>
            <a:ext cx="5884862" cy="396875"/>
          </a:xfrm>
          <a:prstGeom prst="rect">
            <a:avLst/>
          </a:prstGeom>
          <a:solidFill>
            <a:srgbClr val="C0C0C0">
              <a:alpha val="5882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baseline="-2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aseline="-25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aseline="-25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aseline="-25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aseline="-25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-25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6807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4" r:id="rId13"/>
    <p:sldLayoutId id="2147483675" r:id="rId14"/>
    <p:sldLayoutId id="2147483677" r:id="rId15"/>
  </p:sldLayoutIdLst>
  <p:transition spd="med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">
            <a:extLst>
              <a:ext uri="{FF2B5EF4-FFF2-40B4-BE49-F238E27FC236}">
                <a16:creationId xmlns:a16="http://schemas.microsoft.com/office/drawing/2014/main" id="{E30BF7F8-9F0B-4CBC-BE56-97B0BE489F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361863" cy="708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3">
            <a:extLst>
              <a:ext uri="{FF2B5EF4-FFF2-40B4-BE49-F238E27FC236}">
                <a16:creationId xmlns:a16="http://schemas.microsoft.com/office/drawing/2014/main" id="{9A86237C-D490-44A6-BD1A-4C140B30A7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361863" cy="7086600"/>
          </a:xfrm>
          <a:prstGeom prst="rect">
            <a:avLst/>
          </a:prstGeom>
          <a:solidFill>
            <a:srgbClr val="FFFFFF">
              <a:alpha val="5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baseline="-2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aseline="-25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aseline="-25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aseline="-25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aseline="-25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-2500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Text Box 3">
            <a:extLst>
              <a:ext uri="{FF2B5EF4-FFF2-40B4-BE49-F238E27FC236}">
                <a16:creationId xmlns:a16="http://schemas.microsoft.com/office/drawing/2014/main" id="{78AA0F38-9EA3-4DBB-A52C-56FC6BE94E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49500" y="4533900"/>
            <a:ext cx="9067800" cy="677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60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ASHLAND PUBLIC SAFETY BUILDING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pc="600" dirty="0">
                <a:solidFill>
                  <a:srgbClr val="000000"/>
                </a:solidFill>
                <a:latin typeface="Verdana" pitchFamily="34" charset="0"/>
              </a:rPr>
              <a:t>MAY 21</a:t>
            </a:r>
            <a:r>
              <a:rPr kumimoji="0" lang="en-US" sz="1800" b="0" i="0" u="none" strike="noStrike" kern="1200" cap="none" spc="60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, 2020</a:t>
            </a:r>
          </a:p>
        </p:txBody>
      </p:sp>
      <p:sp>
        <p:nvSpPr>
          <p:cNvPr id="4101" name="Rectangle 18">
            <a:extLst>
              <a:ext uri="{FF2B5EF4-FFF2-40B4-BE49-F238E27FC236}">
                <a16:creationId xmlns:a16="http://schemas.microsoft.com/office/drawing/2014/main" id="{DAC221DC-DE39-4A1F-85D8-090FCB567A35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2959100" y="4324350"/>
            <a:ext cx="8305800" cy="169863"/>
          </a:xfrm>
          <a:prstGeom prst="rect">
            <a:avLst/>
          </a:prstGeom>
          <a:solidFill>
            <a:srgbClr val="C0C0C0">
              <a:alpha val="5882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baseline="-2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aseline="-25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aseline="-25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aseline="-25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aseline="-25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-2500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7A47592-C091-488C-9165-6E5C004228E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CLOCK OPTIONS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E02D35F-165D-450C-B9E6-50431E1DB40A}"/>
              </a:ext>
            </a:extLst>
          </p:cNvPr>
          <p:cNvGrpSpPr/>
          <p:nvPr/>
        </p:nvGrpSpPr>
        <p:grpSpPr>
          <a:xfrm>
            <a:off x="0" y="1788023"/>
            <a:ext cx="12192000" cy="3174502"/>
            <a:chOff x="0" y="1788023"/>
            <a:chExt cx="12192000" cy="3174502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E785CD65-26CB-408A-B1E8-FA12C088FF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336" t="7234" r="41044" b="68558"/>
            <a:stretch/>
          </p:blipFill>
          <p:spPr>
            <a:xfrm>
              <a:off x="8416248" y="1941809"/>
              <a:ext cx="3775752" cy="2993172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AC4A7B2-F63C-41F2-9178-47C162E31C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318" t="36430" r="41043" b="37895"/>
            <a:stretch/>
          </p:blipFill>
          <p:spPr>
            <a:xfrm>
              <a:off x="4051959" y="1788023"/>
              <a:ext cx="4145214" cy="3174502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094DC45-5A41-464A-86B4-81E8784B4F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336" t="68801" r="41044" b="6991"/>
            <a:stretch/>
          </p:blipFill>
          <p:spPr>
            <a:xfrm>
              <a:off x="0" y="1906611"/>
              <a:ext cx="3775753" cy="2993172"/>
            </a:xfrm>
            <a:prstGeom prst="rect">
              <a:avLst/>
            </a:prstGeom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6990277B-4899-485C-BD48-236D8FFB99A3}"/>
              </a:ext>
            </a:extLst>
          </p:cNvPr>
          <p:cNvSpPr txBox="1"/>
          <p:nvPr/>
        </p:nvSpPr>
        <p:spPr>
          <a:xfrm>
            <a:off x="0" y="4761283"/>
            <a:ext cx="10390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latin typeface="Verdana" panose="020B0604030504040204" pitchFamily="34" charset="0"/>
                <a:ea typeface="Verdana" panose="020B0604030504040204" pitchFamily="34" charset="0"/>
              </a:rPr>
              <a:t>OPTION 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14821B5-465C-40F3-96DB-C39FC8FFAA2E}"/>
              </a:ext>
            </a:extLst>
          </p:cNvPr>
          <p:cNvSpPr txBox="1"/>
          <p:nvPr/>
        </p:nvSpPr>
        <p:spPr>
          <a:xfrm>
            <a:off x="3994828" y="4761283"/>
            <a:ext cx="10390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latin typeface="Verdana" panose="020B0604030504040204" pitchFamily="34" charset="0"/>
                <a:ea typeface="Verdana" panose="020B0604030504040204" pitchFamily="34" charset="0"/>
              </a:rPr>
              <a:t>OPTION 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CBDF1E9-CC9E-4F46-981E-7D9E0FEA38B6}"/>
              </a:ext>
            </a:extLst>
          </p:cNvPr>
          <p:cNvSpPr txBox="1"/>
          <p:nvPr/>
        </p:nvSpPr>
        <p:spPr>
          <a:xfrm>
            <a:off x="8416248" y="4696082"/>
            <a:ext cx="10390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latin typeface="Verdana" panose="020B0604030504040204" pitchFamily="34" charset="0"/>
                <a:ea typeface="Verdana" panose="020B0604030504040204" pitchFamily="34" charset="0"/>
              </a:rPr>
              <a:t>OPTION 3</a:t>
            </a:r>
          </a:p>
        </p:txBody>
      </p:sp>
    </p:spTree>
    <p:extLst>
      <p:ext uri="{BB962C8B-B14F-4D97-AF65-F5344CB8AC3E}">
        <p14:creationId xmlns:p14="http://schemas.microsoft.com/office/powerpoint/2010/main" val="1275599823"/>
      </p:ext>
    </p:extLst>
  </p:cSld>
  <p:clrMapOvr>
    <a:masterClrMapping/>
  </p:clrMapOvr>
  <p:transition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D355E8C-9AE7-4B85-8887-F2CBFE45248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4" t="8333" r="3628" b="47778"/>
          <a:stretch/>
        </p:blipFill>
        <p:spPr>
          <a:xfrm>
            <a:off x="0" y="2628897"/>
            <a:ext cx="12117729" cy="3692028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EC9F007-A856-4E3C-B67A-D31C172234D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TOTAL PROJECT COSTS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C517B8A-4851-4A07-8D99-74B7A209AD8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7827" y="1295398"/>
            <a:ext cx="10340905" cy="1104901"/>
          </a:xfrm>
        </p:spPr>
        <p:txBody>
          <a:bodyPr/>
          <a:lstStyle/>
          <a:p>
            <a:r>
              <a:rPr lang="en-US" dirty="0"/>
              <a:t>Hard Construction Costs from TCI Estimate</a:t>
            </a:r>
          </a:p>
          <a:p>
            <a:r>
              <a:rPr lang="en-US" dirty="0"/>
              <a:t>Soft Construction Costs – assume 25% of hard construction (includes Owner’s Contingency)</a:t>
            </a:r>
          </a:p>
          <a:p>
            <a:r>
              <a:rPr lang="en-US" dirty="0"/>
              <a:t>Total Project Costs</a:t>
            </a:r>
          </a:p>
        </p:txBody>
      </p:sp>
    </p:spTree>
    <p:extLst>
      <p:ext uri="{BB962C8B-B14F-4D97-AF65-F5344CB8AC3E}">
        <p14:creationId xmlns:p14="http://schemas.microsoft.com/office/powerpoint/2010/main" val="2807811659"/>
      </p:ext>
    </p:extLst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D355E8C-9AE7-4B85-8887-F2CBFE45248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4" t="8333" r="37433" b="72302"/>
          <a:stretch/>
        </p:blipFill>
        <p:spPr>
          <a:xfrm>
            <a:off x="0" y="3829737"/>
            <a:ext cx="12188431" cy="2571064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EC9F007-A856-4E3C-B67A-D31C172234D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TOTAL PROJECT COSTS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C517B8A-4851-4A07-8D99-74B7A209AD8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7827" y="1295398"/>
            <a:ext cx="10340905" cy="1104901"/>
          </a:xfrm>
        </p:spPr>
        <p:txBody>
          <a:bodyPr/>
          <a:lstStyle/>
          <a:p>
            <a:r>
              <a:rPr lang="en-US" dirty="0"/>
              <a:t>Most recent budget summary – Tri-Board Meeting - $34,171,005 Total Project Costs</a:t>
            </a:r>
          </a:p>
          <a:p>
            <a:r>
              <a:rPr lang="en-US" dirty="0"/>
              <a:t>Hard Construction Costs Base Costs include items not in previous budgets</a:t>
            </a:r>
          </a:p>
          <a:p>
            <a:pPr lvl="1"/>
            <a:r>
              <a:rPr lang="en-US" dirty="0"/>
              <a:t>Carport and Covid-19 procedures for construction</a:t>
            </a:r>
          </a:p>
          <a:p>
            <a:r>
              <a:rPr lang="en-US" dirty="0"/>
              <a:t>Shooting Range – assumes prefabricated unit  - 2 lanes for pistols only (rifles increase cost) – based on estimate ranges from manufacturer</a:t>
            </a:r>
          </a:p>
          <a:p>
            <a:r>
              <a:rPr lang="en-US" dirty="0"/>
              <a:t>Landscape optional design</a:t>
            </a:r>
          </a:p>
          <a:p>
            <a:r>
              <a:rPr lang="en-US" dirty="0"/>
              <a:t>HVAC Option 4 adds geothermal to Option 3 design</a:t>
            </a:r>
          </a:p>
        </p:txBody>
      </p:sp>
    </p:spTree>
    <p:extLst>
      <p:ext uri="{BB962C8B-B14F-4D97-AF65-F5344CB8AC3E}">
        <p14:creationId xmlns:p14="http://schemas.microsoft.com/office/powerpoint/2010/main" val="2971862110"/>
      </p:ext>
    </p:extLst>
  </p:cSld>
  <p:clrMapOvr>
    <a:masterClrMapping/>
  </p:clrMapOvr>
  <p:transition spd="med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88B3554-C0F8-466D-BB6F-D8B060F1832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LANDSCAPE OPTIONS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43A29AB-984C-4111-9B0E-A12973481C71}"/>
              </a:ext>
            </a:extLst>
          </p:cNvPr>
          <p:cNvGrpSpPr/>
          <p:nvPr/>
        </p:nvGrpSpPr>
        <p:grpSpPr>
          <a:xfrm>
            <a:off x="72979" y="1066800"/>
            <a:ext cx="12133750" cy="5257801"/>
            <a:chOff x="1494622" y="1341303"/>
            <a:chExt cx="9390044" cy="406889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D76851B-C45E-4D75-B026-48F7E7E814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176" t="18113" r="12861" b="22557"/>
            <a:stretch/>
          </p:blipFill>
          <p:spPr>
            <a:xfrm>
              <a:off x="6279615" y="1341303"/>
              <a:ext cx="4605051" cy="4068897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F382917-0C65-4EA4-B9A3-6396754E9B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864" t="16868" r="12173" b="23802"/>
            <a:stretch/>
          </p:blipFill>
          <p:spPr>
            <a:xfrm>
              <a:off x="1494622" y="1341303"/>
              <a:ext cx="4605051" cy="4068896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9F8F714F-D389-4629-B2CA-63BD90939EA0}"/>
              </a:ext>
            </a:extLst>
          </p:cNvPr>
          <p:cNvSpPr txBox="1"/>
          <p:nvPr/>
        </p:nvSpPr>
        <p:spPr>
          <a:xfrm>
            <a:off x="228600" y="6172200"/>
            <a:ext cx="10390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latin typeface="Verdana" panose="020B0604030504040204" pitchFamily="34" charset="0"/>
                <a:ea typeface="Verdana" panose="020B0604030504040204" pitchFamily="34" charset="0"/>
              </a:rPr>
              <a:t>OPTION B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EC0B807-2C15-45DB-BE8F-8DEE53135F53}"/>
              </a:ext>
            </a:extLst>
          </p:cNvPr>
          <p:cNvSpPr txBox="1"/>
          <p:nvPr/>
        </p:nvSpPr>
        <p:spPr>
          <a:xfrm>
            <a:off x="6454140" y="6172199"/>
            <a:ext cx="10502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latin typeface="Verdana" panose="020B0604030504040204" pitchFamily="34" charset="0"/>
                <a:ea typeface="Verdana" panose="020B0604030504040204" pitchFamily="34" charset="0"/>
              </a:rPr>
              <a:t>OPTION A</a:t>
            </a:r>
          </a:p>
        </p:txBody>
      </p:sp>
    </p:spTree>
    <p:extLst>
      <p:ext uri="{BB962C8B-B14F-4D97-AF65-F5344CB8AC3E}">
        <p14:creationId xmlns:p14="http://schemas.microsoft.com/office/powerpoint/2010/main" val="4105632779"/>
      </p:ext>
    </p:extLst>
  </p:cSld>
  <p:clrMapOvr>
    <a:masterClrMapping/>
  </p:clrMapOvr>
  <p:transition spd="med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D355E8C-9AE7-4B85-8887-F2CBFE45248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4" t="28682" r="24807" b="49308"/>
          <a:stretch/>
        </p:blipFill>
        <p:spPr>
          <a:xfrm>
            <a:off x="0" y="4080397"/>
            <a:ext cx="12021254" cy="2376886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EC9F007-A856-4E3C-B67A-D31C172234D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28599" y="685800"/>
            <a:ext cx="6789145" cy="381000"/>
          </a:xfrm>
        </p:spPr>
        <p:txBody>
          <a:bodyPr/>
          <a:lstStyle/>
          <a:p>
            <a:r>
              <a:rPr lang="en-US" dirty="0"/>
              <a:t>TOTAL PROJECT COSTS – LEED / NET ZERO OPTIONS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C517B8A-4851-4A07-8D99-74B7A209AD8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7827" y="1295398"/>
            <a:ext cx="11433427" cy="2902029"/>
          </a:xfrm>
        </p:spPr>
        <p:txBody>
          <a:bodyPr/>
          <a:lstStyle/>
          <a:p>
            <a:r>
              <a:rPr lang="en-US" sz="1500" kern="1100" dirty="0"/>
              <a:t>LT  - Location &amp; Transportation – Electric Vehicle Charging – two charging stations and additional preferred parking for four vehicles – 1 Point</a:t>
            </a:r>
          </a:p>
          <a:p>
            <a:r>
              <a:rPr lang="en-US" sz="1500" kern="1100" dirty="0"/>
              <a:t>WE – Indoor Water Use Reduction – low flow plumbing fixtures + rainwater harvesting – Points TBD (2-4)</a:t>
            </a:r>
          </a:p>
          <a:p>
            <a:r>
              <a:rPr lang="en-US" sz="1500" kern="1100" dirty="0"/>
              <a:t>EA – Energy and Atmosphere</a:t>
            </a:r>
          </a:p>
          <a:p>
            <a:pPr lvl="1"/>
            <a:r>
              <a:rPr lang="en-US" sz="1500" kern="1100" dirty="0"/>
              <a:t>Optimize Energy Performance – additional insulation + geothermal – Points TBD</a:t>
            </a:r>
          </a:p>
          <a:p>
            <a:pPr lvl="1"/>
            <a:r>
              <a:rPr lang="en-US" sz="1500" kern="1100" dirty="0"/>
              <a:t>Renewable Energy Production – PV – 2-3 Points depending selected level (no added structures in cost)</a:t>
            </a:r>
          </a:p>
          <a:p>
            <a:pPr lvl="1"/>
            <a:r>
              <a:rPr lang="en-US" sz="1500" kern="1100" dirty="0"/>
              <a:t>Advanced Energy Metering – 1 Point</a:t>
            </a:r>
          </a:p>
          <a:p>
            <a:r>
              <a:rPr lang="en-US" sz="1500" kern="1100" dirty="0"/>
              <a:t>IEQ – Thermal Comfort – Increased occupant control – 1 Point</a:t>
            </a:r>
          </a:p>
        </p:txBody>
      </p:sp>
    </p:spTree>
    <p:extLst>
      <p:ext uri="{BB962C8B-B14F-4D97-AF65-F5344CB8AC3E}">
        <p14:creationId xmlns:p14="http://schemas.microsoft.com/office/powerpoint/2010/main" val="1617705913"/>
      </p:ext>
    </p:extLst>
  </p:cSld>
  <p:clrMapOvr>
    <a:masterClrMapping/>
  </p:clrMapOvr>
  <p:transition spd="med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EA73789C-E003-419F-99AC-835AD989ED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9041583"/>
              </p:ext>
            </p:extLst>
          </p:nvPr>
        </p:nvGraphicFramePr>
        <p:xfrm>
          <a:off x="4828721" y="1574800"/>
          <a:ext cx="6775451" cy="37084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36959">
                  <a:extLst>
                    <a:ext uri="{9D8B030D-6E8A-4147-A177-3AD203B41FA5}">
                      <a16:colId xmlns:a16="http://schemas.microsoft.com/office/drawing/2014/main" val="4128213229"/>
                    </a:ext>
                  </a:extLst>
                </a:gridCol>
                <a:gridCol w="1004349">
                  <a:extLst>
                    <a:ext uri="{9D8B030D-6E8A-4147-A177-3AD203B41FA5}">
                      <a16:colId xmlns:a16="http://schemas.microsoft.com/office/drawing/2014/main" val="620594502"/>
                    </a:ext>
                  </a:extLst>
                </a:gridCol>
                <a:gridCol w="1004349">
                  <a:extLst>
                    <a:ext uri="{9D8B030D-6E8A-4147-A177-3AD203B41FA5}">
                      <a16:colId xmlns:a16="http://schemas.microsoft.com/office/drawing/2014/main" val="1486312797"/>
                    </a:ext>
                  </a:extLst>
                </a:gridCol>
                <a:gridCol w="3929794">
                  <a:extLst>
                    <a:ext uri="{9D8B030D-6E8A-4147-A177-3AD203B41FA5}">
                      <a16:colId xmlns:a16="http://schemas.microsoft.com/office/drawing/2014/main" val="169698763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 b="1" dirty="0"/>
                        <a:t>YES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ADD*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TOTAL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CATEGORY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53047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LOCATION AND TRANSPORTATION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06404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SUSTAINABLE SITES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86971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2-4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5-7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WATER EFFICIENCY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61635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8-9+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18-19+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ENERGY AND ATMOSPHERE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15760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MATERIALS AND RESOURCES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7841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INDOOR ENVIRONMENTAL QUALITY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639819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TBD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INNOVATION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81137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REGIONAL PRIORITY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70186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1" dirty="0"/>
                        <a:t>27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15-18+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42-45+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TOTAL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5054873"/>
                  </a:ext>
                </a:extLst>
              </a:tr>
            </a:tbl>
          </a:graphicData>
        </a:graphic>
      </p:graphicFrame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D8DD890-1B09-4AC6-8958-C4A78F481B9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LEED CHECKLIST ESTIMATES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BB7A4D3-17C0-4F69-81D9-4EB5017ABD1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Certified – 40-49 Points</a:t>
            </a:r>
          </a:p>
          <a:p>
            <a:r>
              <a:rPr lang="en-US" dirty="0"/>
              <a:t>Silver – 50-59 points</a:t>
            </a:r>
          </a:p>
          <a:p>
            <a:r>
              <a:rPr lang="en-US" dirty="0"/>
              <a:t>Gold – 60-79 points</a:t>
            </a:r>
          </a:p>
          <a:p>
            <a:r>
              <a:rPr lang="en-US" dirty="0"/>
              <a:t>Platinum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22B9412-1DFE-410C-8BC4-023EEF62A72C}"/>
              </a:ext>
            </a:extLst>
          </p:cNvPr>
          <p:cNvSpPr txBox="1"/>
          <p:nvPr/>
        </p:nvSpPr>
        <p:spPr>
          <a:xfrm>
            <a:off x="4967770" y="5315235"/>
            <a:ext cx="62465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*FOR LEED/NET ZERO OPTIONS &amp; PREVIOUS MAYBE YES UPGRADES</a:t>
            </a:r>
          </a:p>
        </p:txBody>
      </p:sp>
    </p:spTree>
    <p:extLst>
      <p:ext uri="{BB962C8B-B14F-4D97-AF65-F5344CB8AC3E}">
        <p14:creationId xmlns:p14="http://schemas.microsoft.com/office/powerpoint/2010/main" val="1816481141"/>
      </p:ext>
    </p:extLst>
  </p:cSld>
  <p:clrMapOvr>
    <a:masterClrMapping/>
  </p:clrMapOvr>
  <p:transition spd="med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17268F-7130-4892-A4C8-47545C10506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PV ANALYSIS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3CF8EBD1-5C7D-4874-A602-B2252D65720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7828" y="1295398"/>
            <a:ext cx="4150859" cy="4876802"/>
          </a:xfrm>
        </p:spPr>
        <p:txBody>
          <a:bodyPr/>
          <a:lstStyle/>
          <a:p>
            <a:r>
              <a:rPr lang="en-US" dirty="0"/>
              <a:t>Yellow shaded areas have potential to produce 48.77 KW for $7,937/year in energy cost – approximately 7.62% savings in energy demand (2 LEED points)</a:t>
            </a:r>
          </a:p>
          <a:p>
            <a:r>
              <a:rPr lang="en-US" dirty="0"/>
              <a:t>To achieve 20% energy savings add 80KW (add 8,000sf south facing @ 10 degrees)</a:t>
            </a:r>
          </a:p>
          <a:p>
            <a:r>
              <a:rPr lang="en-US" dirty="0"/>
              <a:t>To achieve 40% energy savings add 210KW (add 21,000sf south facing @ 10 degrees)</a:t>
            </a:r>
          </a:p>
          <a:p>
            <a:r>
              <a:rPr lang="en-US" dirty="0"/>
              <a:t>To achieve 100% energy savings add 600KW (add 60,000sf south facing @ 10 degrees)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6B62EA2-7C17-4E25-BC60-1989E0B9F58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1" t="2249" r="18025" b="7310"/>
          <a:stretch/>
        </p:blipFill>
        <p:spPr>
          <a:xfrm>
            <a:off x="4780911" y="448937"/>
            <a:ext cx="7304594" cy="596012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5B51841-C523-4DCD-B20F-634D38D1A609}"/>
              </a:ext>
            </a:extLst>
          </p:cNvPr>
          <p:cNvSpPr/>
          <p:nvPr/>
        </p:nvSpPr>
        <p:spPr bwMode="auto">
          <a:xfrm>
            <a:off x="9505950" y="2295525"/>
            <a:ext cx="1871663" cy="395288"/>
          </a:xfrm>
          <a:prstGeom prst="rect">
            <a:avLst/>
          </a:prstGeom>
          <a:solidFill>
            <a:srgbClr val="FFFF00">
              <a:alpha val="5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-2500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59CA14A-BEE2-408E-9D36-2CC7492A0F2A}"/>
              </a:ext>
            </a:extLst>
          </p:cNvPr>
          <p:cNvSpPr/>
          <p:nvPr/>
        </p:nvSpPr>
        <p:spPr bwMode="auto">
          <a:xfrm>
            <a:off x="9505950" y="2943225"/>
            <a:ext cx="1871663" cy="395288"/>
          </a:xfrm>
          <a:prstGeom prst="rect">
            <a:avLst/>
          </a:prstGeom>
          <a:solidFill>
            <a:srgbClr val="FFFF00">
              <a:alpha val="5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-2500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63F1AA3-50CA-4352-8CF8-CAFD55504AFE}"/>
              </a:ext>
            </a:extLst>
          </p:cNvPr>
          <p:cNvSpPr/>
          <p:nvPr/>
        </p:nvSpPr>
        <p:spPr bwMode="auto">
          <a:xfrm>
            <a:off x="9505949" y="3590925"/>
            <a:ext cx="1871663" cy="395288"/>
          </a:xfrm>
          <a:prstGeom prst="rect">
            <a:avLst/>
          </a:prstGeom>
          <a:solidFill>
            <a:srgbClr val="FFFF00">
              <a:alpha val="5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-2500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94A569A-1E86-47CC-8111-5541448748D4}"/>
              </a:ext>
            </a:extLst>
          </p:cNvPr>
          <p:cNvSpPr/>
          <p:nvPr/>
        </p:nvSpPr>
        <p:spPr bwMode="auto">
          <a:xfrm>
            <a:off x="7310437" y="2828924"/>
            <a:ext cx="495301" cy="1071563"/>
          </a:xfrm>
          <a:prstGeom prst="rect">
            <a:avLst/>
          </a:prstGeom>
          <a:solidFill>
            <a:srgbClr val="FFFF00">
              <a:alpha val="5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-2500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18CE742-F697-4D7D-9E90-CEDE36DCB844}"/>
              </a:ext>
            </a:extLst>
          </p:cNvPr>
          <p:cNvSpPr/>
          <p:nvPr/>
        </p:nvSpPr>
        <p:spPr bwMode="auto">
          <a:xfrm>
            <a:off x="6902581" y="2512221"/>
            <a:ext cx="317370" cy="540542"/>
          </a:xfrm>
          <a:prstGeom prst="rect">
            <a:avLst/>
          </a:prstGeom>
          <a:solidFill>
            <a:srgbClr val="FFFF00">
              <a:alpha val="5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-2500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E26CE77-29BE-4291-8D03-C874292A9B6B}"/>
              </a:ext>
            </a:extLst>
          </p:cNvPr>
          <p:cNvSpPr/>
          <p:nvPr/>
        </p:nvSpPr>
        <p:spPr bwMode="auto">
          <a:xfrm>
            <a:off x="7915275" y="1390649"/>
            <a:ext cx="317371" cy="2509837"/>
          </a:xfrm>
          <a:prstGeom prst="rect">
            <a:avLst/>
          </a:prstGeom>
          <a:solidFill>
            <a:srgbClr val="FFFF00">
              <a:alpha val="5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-2500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449C76B-A429-4420-B46C-22D29F023504}"/>
              </a:ext>
            </a:extLst>
          </p:cNvPr>
          <p:cNvSpPr/>
          <p:nvPr/>
        </p:nvSpPr>
        <p:spPr bwMode="auto">
          <a:xfrm>
            <a:off x="5142322" y="2512221"/>
            <a:ext cx="317371" cy="540542"/>
          </a:xfrm>
          <a:prstGeom prst="rect">
            <a:avLst/>
          </a:prstGeom>
          <a:solidFill>
            <a:srgbClr val="FFFF00">
              <a:alpha val="5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-2500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A1B86664-F475-405C-B446-93D97E0A8F57}"/>
              </a:ext>
            </a:extLst>
          </p:cNvPr>
          <p:cNvSpPr/>
          <p:nvPr/>
        </p:nvSpPr>
        <p:spPr bwMode="auto">
          <a:xfrm>
            <a:off x="5098256" y="2276475"/>
            <a:ext cx="2457450" cy="321469"/>
          </a:xfrm>
          <a:custGeom>
            <a:avLst/>
            <a:gdLst>
              <a:gd name="connsiteX0" fmla="*/ 0 w 2457450"/>
              <a:gd name="connsiteY0" fmla="*/ 0 h 321469"/>
              <a:gd name="connsiteX1" fmla="*/ 0 w 2457450"/>
              <a:gd name="connsiteY1" fmla="*/ 157163 h 321469"/>
              <a:gd name="connsiteX2" fmla="*/ 476250 w 2457450"/>
              <a:gd name="connsiteY2" fmla="*/ 157163 h 321469"/>
              <a:gd name="connsiteX3" fmla="*/ 476250 w 2457450"/>
              <a:gd name="connsiteY3" fmla="*/ 321469 h 321469"/>
              <a:gd name="connsiteX4" fmla="*/ 1683544 w 2457450"/>
              <a:gd name="connsiteY4" fmla="*/ 321469 h 321469"/>
              <a:gd name="connsiteX5" fmla="*/ 1683544 w 2457450"/>
              <a:gd name="connsiteY5" fmla="*/ 159544 h 321469"/>
              <a:gd name="connsiteX6" fmla="*/ 2457450 w 2457450"/>
              <a:gd name="connsiteY6" fmla="*/ 159544 h 321469"/>
              <a:gd name="connsiteX7" fmla="*/ 2457450 w 2457450"/>
              <a:gd name="connsiteY7" fmla="*/ 4763 h 321469"/>
              <a:gd name="connsiteX8" fmla="*/ 0 w 2457450"/>
              <a:gd name="connsiteY8" fmla="*/ 0 h 3214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57450" h="321469">
                <a:moveTo>
                  <a:pt x="0" y="0"/>
                </a:moveTo>
                <a:lnTo>
                  <a:pt x="0" y="157163"/>
                </a:lnTo>
                <a:lnTo>
                  <a:pt x="476250" y="157163"/>
                </a:lnTo>
                <a:lnTo>
                  <a:pt x="476250" y="321469"/>
                </a:lnTo>
                <a:lnTo>
                  <a:pt x="1683544" y="321469"/>
                </a:lnTo>
                <a:lnTo>
                  <a:pt x="1683544" y="159544"/>
                </a:lnTo>
                <a:lnTo>
                  <a:pt x="2457450" y="159544"/>
                </a:lnTo>
                <a:lnTo>
                  <a:pt x="2457450" y="4763"/>
                </a:lnTo>
                <a:lnTo>
                  <a:pt x="0" y="0"/>
                </a:lnTo>
                <a:close/>
              </a:path>
            </a:pathLst>
          </a:custGeom>
          <a:solidFill>
            <a:srgbClr val="FFFF00">
              <a:alpha val="5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-2500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4176B58-B66E-4916-9CEB-D94713395631}"/>
              </a:ext>
            </a:extLst>
          </p:cNvPr>
          <p:cNvSpPr/>
          <p:nvPr/>
        </p:nvSpPr>
        <p:spPr bwMode="auto">
          <a:xfrm>
            <a:off x="5543550" y="2669381"/>
            <a:ext cx="1300163" cy="407194"/>
          </a:xfrm>
          <a:prstGeom prst="rect">
            <a:avLst/>
          </a:prstGeom>
          <a:solidFill>
            <a:srgbClr val="92D050">
              <a:alpha val="5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-2500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F1F3619-7C8C-4DD5-9CC1-F40F4C305258}"/>
              </a:ext>
            </a:extLst>
          </p:cNvPr>
          <p:cNvSpPr/>
          <p:nvPr/>
        </p:nvSpPr>
        <p:spPr bwMode="auto">
          <a:xfrm>
            <a:off x="7264400" y="4441825"/>
            <a:ext cx="831850" cy="1524000"/>
          </a:xfrm>
          <a:prstGeom prst="rect">
            <a:avLst/>
          </a:prstGeom>
          <a:solidFill>
            <a:srgbClr val="92D050">
              <a:alpha val="5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-2500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10A7920-BFD7-452E-BB94-01EAEBA0003B}"/>
              </a:ext>
            </a:extLst>
          </p:cNvPr>
          <p:cNvSpPr/>
          <p:nvPr/>
        </p:nvSpPr>
        <p:spPr bwMode="auto">
          <a:xfrm>
            <a:off x="8739188" y="2943225"/>
            <a:ext cx="634051" cy="1452563"/>
          </a:xfrm>
          <a:prstGeom prst="rect">
            <a:avLst/>
          </a:prstGeom>
          <a:solidFill>
            <a:srgbClr val="0070C0">
              <a:alpha val="5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-2500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1784B34-6631-439C-BC0E-E832568E8FDC}"/>
              </a:ext>
            </a:extLst>
          </p:cNvPr>
          <p:cNvSpPr/>
          <p:nvPr/>
        </p:nvSpPr>
        <p:spPr bwMode="auto">
          <a:xfrm>
            <a:off x="9654035" y="5782783"/>
            <a:ext cx="579092" cy="151293"/>
          </a:xfrm>
          <a:prstGeom prst="rect">
            <a:avLst/>
          </a:prstGeom>
          <a:solidFill>
            <a:srgbClr val="0070C0">
              <a:alpha val="5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-2500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84ACB49-77DC-448B-A533-3F210A1740FD}"/>
              </a:ext>
            </a:extLst>
          </p:cNvPr>
          <p:cNvSpPr txBox="1"/>
          <p:nvPr/>
        </p:nvSpPr>
        <p:spPr>
          <a:xfrm>
            <a:off x="10211695" y="5565715"/>
            <a:ext cx="1680268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u="sng" dirty="0">
                <a:latin typeface="Verdana" panose="020B0604030504040204" pitchFamily="34" charset="0"/>
                <a:ea typeface="Verdana" panose="020B0604030504040204" pitchFamily="34" charset="0"/>
              </a:rPr>
              <a:t>LEGEND:</a:t>
            </a:r>
          </a:p>
          <a:p>
            <a:r>
              <a:rPr lang="en-US" sz="1000" b="1" dirty="0">
                <a:latin typeface="Verdana" panose="020B0604030504040204" pitchFamily="34" charset="0"/>
                <a:ea typeface="Verdana" panose="020B0604030504040204" pitchFamily="34" charset="0"/>
              </a:rPr>
              <a:t>MECHANICAL ZONES</a:t>
            </a:r>
          </a:p>
          <a:p>
            <a:endParaRPr lang="en-US" sz="6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n-US" sz="1000" b="1" dirty="0">
                <a:latin typeface="Verdana" panose="020B0604030504040204" pitchFamily="34" charset="0"/>
                <a:ea typeface="Verdana" panose="020B0604030504040204" pitchFamily="34" charset="0"/>
              </a:rPr>
              <a:t>GREEN ROOFS</a:t>
            </a:r>
          </a:p>
          <a:p>
            <a:endParaRPr lang="en-US" sz="6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n-US" sz="1000" b="1" dirty="0">
                <a:latin typeface="Verdana" panose="020B0604030504040204" pitchFamily="34" charset="0"/>
                <a:ea typeface="Verdana" panose="020B0604030504040204" pitchFamily="34" charset="0"/>
              </a:rPr>
              <a:t>POTENTIAL PV AREA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017F775-929D-4165-8E91-B3E540A693C1}"/>
              </a:ext>
            </a:extLst>
          </p:cNvPr>
          <p:cNvSpPr/>
          <p:nvPr/>
        </p:nvSpPr>
        <p:spPr bwMode="auto">
          <a:xfrm>
            <a:off x="9654035" y="6011991"/>
            <a:ext cx="579092" cy="151293"/>
          </a:xfrm>
          <a:prstGeom prst="rect">
            <a:avLst/>
          </a:prstGeom>
          <a:solidFill>
            <a:srgbClr val="92D050">
              <a:alpha val="8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-2500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02DECE0-F9F9-43CE-B205-9A2541F0CA0A}"/>
              </a:ext>
            </a:extLst>
          </p:cNvPr>
          <p:cNvSpPr/>
          <p:nvPr/>
        </p:nvSpPr>
        <p:spPr bwMode="auto">
          <a:xfrm>
            <a:off x="9654035" y="6254821"/>
            <a:ext cx="579092" cy="151293"/>
          </a:xfrm>
          <a:prstGeom prst="rect">
            <a:avLst/>
          </a:prstGeom>
          <a:solidFill>
            <a:srgbClr val="FFFF00">
              <a:alpha val="5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-2500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48857E6-F3ED-4706-9F70-5801DC77216F}"/>
              </a:ext>
            </a:extLst>
          </p:cNvPr>
          <p:cNvSpPr/>
          <p:nvPr/>
        </p:nvSpPr>
        <p:spPr bwMode="auto">
          <a:xfrm>
            <a:off x="10124754" y="4327272"/>
            <a:ext cx="1767209" cy="482853"/>
          </a:xfrm>
          <a:prstGeom prst="rect">
            <a:avLst/>
          </a:prstGeom>
          <a:solidFill>
            <a:srgbClr val="0070C0">
              <a:alpha val="5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-2500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0928443"/>
      </p:ext>
    </p:extLst>
  </p:cSld>
  <p:clrMapOvr>
    <a:masterClrMapping/>
  </p:clrMapOvr>
  <p:transition spd="med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17268F-7130-4892-A4C8-47545C10506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PV ANALYSIS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8C59302-C3E1-4B37-BFCA-07F786184FF5}"/>
              </a:ext>
            </a:extLst>
          </p:cNvPr>
          <p:cNvGrpSpPr/>
          <p:nvPr/>
        </p:nvGrpSpPr>
        <p:grpSpPr>
          <a:xfrm>
            <a:off x="4371767" y="430610"/>
            <a:ext cx="7591633" cy="6036291"/>
            <a:chOff x="373562" y="430610"/>
            <a:chExt cx="7468053" cy="5910481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942892B1-FF79-4F41-98AC-76C993FA22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916" t="15556" r="22470" b="9528"/>
            <a:stretch/>
          </p:blipFill>
          <p:spPr>
            <a:xfrm>
              <a:off x="373562" y="430610"/>
              <a:ext cx="7468053" cy="5910481"/>
            </a:xfrm>
            <a:prstGeom prst="rect">
              <a:avLst/>
            </a:prstGeom>
          </p:spPr>
        </p:pic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45BAA94C-A7A8-47F0-A9DC-4A9FAF3F64A8}"/>
                </a:ext>
              </a:extLst>
            </p:cNvPr>
            <p:cNvSpPr/>
            <p:nvPr/>
          </p:nvSpPr>
          <p:spPr bwMode="auto">
            <a:xfrm rot="21095405">
              <a:off x="5153078" y="2725124"/>
              <a:ext cx="885070" cy="200858"/>
            </a:xfrm>
            <a:prstGeom prst="rect">
              <a:avLst/>
            </a:prstGeom>
            <a:solidFill>
              <a:srgbClr val="FFFF00">
                <a:alpha val="5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-2500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637212B1-4CEE-4E17-88DA-3546E323D6F0}"/>
                </a:ext>
              </a:extLst>
            </p:cNvPr>
            <p:cNvSpPr/>
            <p:nvPr/>
          </p:nvSpPr>
          <p:spPr bwMode="auto">
            <a:xfrm rot="21095405">
              <a:off x="5201213" y="3050703"/>
              <a:ext cx="885070" cy="200858"/>
            </a:xfrm>
            <a:prstGeom prst="rect">
              <a:avLst/>
            </a:prstGeom>
            <a:solidFill>
              <a:srgbClr val="FFFF00">
                <a:alpha val="5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-2500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8CFC7F66-E56B-41C4-941B-368A64CAAE25}"/>
                </a:ext>
              </a:extLst>
            </p:cNvPr>
            <p:cNvSpPr/>
            <p:nvPr/>
          </p:nvSpPr>
          <p:spPr bwMode="auto">
            <a:xfrm rot="21095405">
              <a:off x="5249347" y="3376280"/>
              <a:ext cx="885070" cy="200858"/>
            </a:xfrm>
            <a:prstGeom prst="rect">
              <a:avLst/>
            </a:prstGeom>
            <a:solidFill>
              <a:srgbClr val="FFFF00">
                <a:alpha val="5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-2500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2B45BD62-10CF-4234-A2EA-787E169CEB45}"/>
                </a:ext>
              </a:extLst>
            </p:cNvPr>
            <p:cNvSpPr/>
            <p:nvPr/>
          </p:nvSpPr>
          <p:spPr bwMode="auto">
            <a:xfrm rot="21095405">
              <a:off x="4194299" y="3190837"/>
              <a:ext cx="234217" cy="544495"/>
            </a:xfrm>
            <a:prstGeom prst="rect">
              <a:avLst/>
            </a:prstGeom>
            <a:solidFill>
              <a:srgbClr val="FFFF00">
                <a:alpha val="5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-2500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3DD2B88F-6080-4E78-8E3D-65A2C42DB21A}"/>
                </a:ext>
              </a:extLst>
            </p:cNvPr>
            <p:cNvSpPr/>
            <p:nvPr/>
          </p:nvSpPr>
          <p:spPr bwMode="auto">
            <a:xfrm rot="21095405">
              <a:off x="3960690" y="3067452"/>
              <a:ext cx="150078" cy="274667"/>
            </a:xfrm>
            <a:prstGeom prst="rect">
              <a:avLst/>
            </a:prstGeom>
            <a:solidFill>
              <a:srgbClr val="FFFF00">
                <a:alpha val="5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-2500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7F1EA83F-EB7C-4FC2-8341-25C26E415558}"/>
                </a:ext>
              </a:extLst>
            </p:cNvPr>
            <p:cNvSpPr/>
            <p:nvPr/>
          </p:nvSpPr>
          <p:spPr bwMode="auto">
            <a:xfrm rot="21095405">
              <a:off x="4430831" y="2517809"/>
              <a:ext cx="150078" cy="1185289"/>
            </a:xfrm>
            <a:prstGeom prst="rect">
              <a:avLst/>
            </a:prstGeom>
            <a:solidFill>
              <a:srgbClr val="FFFF00">
                <a:alpha val="5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-2500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D9CCCACC-1F23-4B1E-B547-D37AF60B1B38}"/>
                </a:ext>
              </a:extLst>
            </p:cNvPr>
            <p:cNvSpPr/>
            <p:nvPr/>
          </p:nvSpPr>
          <p:spPr bwMode="auto">
            <a:xfrm rot="21095405">
              <a:off x="3137251" y="3189192"/>
              <a:ext cx="150078" cy="274667"/>
            </a:xfrm>
            <a:prstGeom prst="rect">
              <a:avLst/>
            </a:prstGeom>
            <a:solidFill>
              <a:srgbClr val="FFFF00">
                <a:alpha val="5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-2500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DD683A4A-1700-44D6-9958-0C9DC00B6F0A}"/>
                </a:ext>
              </a:extLst>
            </p:cNvPr>
            <p:cNvSpPr/>
            <p:nvPr/>
          </p:nvSpPr>
          <p:spPr bwMode="auto">
            <a:xfrm rot="21095405">
              <a:off x="3085536" y="3000332"/>
              <a:ext cx="1162076" cy="163349"/>
            </a:xfrm>
            <a:custGeom>
              <a:avLst/>
              <a:gdLst>
                <a:gd name="connsiteX0" fmla="*/ 0 w 2457450"/>
                <a:gd name="connsiteY0" fmla="*/ 0 h 321469"/>
                <a:gd name="connsiteX1" fmla="*/ 0 w 2457450"/>
                <a:gd name="connsiteY1" fmla="*/ 157163 h 321469"/>
                <a:gd name="connsiteX2" fmla="*/ 476250 w 2457450"/>
                <a:gd name="connsiteY2" fmla="*/ 157163 h 321469"/>
                <a:gd name="connsiteX3" fmla="*/ 476250 w 2457450"/>
                <a:gd name="connsiteY3" fmla="*/ 321469 h 321469"/>
                <a:gd name="connsiteX4" fmla="*/ 1683544 w 2457450"/>
                <a:gd name="connsiteY4" fmla="*/ 321469 h 321469"/>
                <a:gd name="connsiteX5" fmla="*/ 1683544 w 2457450"/>
                <a:gd name="connsiteY5" fmla="*/ 159544 h 321469"/>
                <a:gd name="connsiteX6" fmla="*/ 2457450 w 2457450"/>
                <a:gd name="connsiteY6" fmla="*/ 159544 h 321469"/>
                <a:gd name="connsiteX7" fmla="*/ 2457450 w 2457450"/>
                <a:gd name="connsiteY7" fmla="*/ 4763 h 321469"/>
                <a:gd name="connsiteX8" fmla="*/ 0 w 2457450"/>
                <a:gd name="connsiteY8" fmla="*/ 0 h 321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57450" h="321469">
                  <a:moveTo>
                    <a:pt x="0" y="0"/>
                  </a:moveTo>
                  <a:lnTo>
                    <a:pt x="0" y="157163"/>
                  </a:lnTo>
                  <a:lnTo>
                    <a:pt x="476250" y="157163"/>
                  </a:lnTo>
                  <a:lnTo>
                    <a:pt x="476250" y="321469"/>
                  </a:lnTo>
                  <a:lnTo>
                    <a:pt x="1683544" y="321469"/>
                  </a:lnTo>
                  <a:lnTo>
                    <a:pt x="1683544" y="159544"/>
                  </a:lnTo>
                  <a:lnTo>
                    <a:pt x="2457450" y="159544"/>
                  </a:lnTo>
                  <a:lnTo>
                    <a:pt x="2457450" y="47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00">
                <a:alpha val="5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-2500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3D91EAFE-82FA-440F-A4F9-33FCAE461FC8}"/>
                </a:ext>
              </a:extLst>
            </p:cNvPr>
            <p:cNvSpPr/>
            <p:nvPr/>
          </p:nvSpPr>
          <p:spPr bwMode="auto">
            <a:xfrm rot="21095405">
              <a:off x="3329169" y="3206822"/>
              <a:ext cx="614820" cy="206908"/>
            </a:xfrm>
            <a:prstGeom prst="rect">
              <a:avLst/>
            </a:prstGeom>
            <a:solidFill>
              <a:srgbClr val="92D050">
                <a:alpha val="5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-2500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3E2E5A00-5321-4364-A455-8779D7AF7718}"/>
                </a:ext>
              </a:extLst>
            </p:cNvPr>
            <p:cNvSpPr/>
            <p:nvPr/>
          </p:nvSpPr>
          <p:spPr bwMode="auto">
            <a:xfrm rot="21095405">
              <a:off x="4297664" y="3954549"/>
              <a:ext cx="393364" cy="635466"/>
            </a:xfrm>
            <a:prstGeom prst="rect">
              <a:avLst/>
            </a:prstGeom>
            <a:solidFill>
              <a:srgbClr val="92D050">
                <a:alpha val="5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-2500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F45DBDA1-B287-44C6-A724-83D7058A9913}"/>
                </a:ext>
              </a:extLst>
            </p:cNvPr>
            <p:cNvSpPr/>
            <p:nvPr/>
          </p:nvSpPr>
          <p:spPr bwMode="auto">
            <a:xfrm rot="21095405">
              <a:off x="4884959" y="3143640"/>
              <a:ext cx="299829" cy="738093"/>
            </a:xfrm>
            <a:prstGeom prst="rect">
              <a:avLst/>
            </a:prstGeom>
            <a:solidFill>
              <a:srgbClr val="0070C0">
                <a:alpha val="5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-2500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DBB2F3B8-9CD9-4264-A178-0A64305400D4}"/>
                </a:ext>
              </a:extLst>
            </p:cNvPr>
            <p:cNvSpPr/>
            <p:nvPr/>
          </p:nvSpPr>
          <p:spPr bwMode="auto">
            <a:xfrm rot="21095405">
              <a:off x="5609150" y="3675888"/>
              <a:ext cx="849551" cy="247575"/>
            </a:xfrm>
            <a:prstGeom prst="rect">
              <a:avLst/>
            </a:prstGeom>
            <a:solidFill>
              <a:srgbClr val="0070C0">
                <a:alpha val="5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-2500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40" name="Text Placeholder 20">
            <a:extLst>
              <a:ext uri="{FF2B5EF4-FFF2-40B4-BE49-F238E27FC236}">
                <a16:creationId xmlns:a16="http://schemas.microsoft.com/office/drawing/2014/main" id="{4C760D76-01DA-4931-97C9-D84D2051423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7828" y="1295398"/>
            <a:ext cx="4150859" cy="4876802"/>
          </a:xfrm>
        </p:spPr>
        <p:txBody>
          <a:bodyPr/>
          <a:lstStyle/>
          <a:p>
            <a:r>
              <a:rPr lang="en-US" dirty="0"/>
              <a:t>Yellow shaded areas have potential to produce 48.77 </a:t>
            </a:r>
          </a:p>
          <a:p>
            <a:r>
              <a:rPr lang="en-US" dirty="0"/>
              <a:t>To achieve 20% energy savings add 80KW (add 8,000sf south facing @ 10 degrees) – add 1.65x yellow areas</a:t>
            </a:r>
          </a:p>
          <a:p>
            <a:r>
              <a:rPr lang="en-US" dirty="0"/>
              <a:t>To achieve 40% energy savings add 210KW (add 21,000sf south facing @ 10 degrees) – add 4.31x yellow areas</a:t>
            </a:r>
          </a:p>
          <a:p>
            <a:r>
              <a:rPr lang="en-US" dirty="0"/>
              <a:t>To achieve 100% energy savings add 600KW (add 60,000sf south facing @ 10 degrees) – add 12.3x yellow areas</a:t>
            </a:r>
          </a:p>
        </p:txBody>
      </p:sp>
    </p:spTree>
    <p:extLst>
      <p:ext uri="{BB962C8B-B14F-4D97-AF65-F5344CB8AC3E}">
        <p14:creationId xmlns:p14="http://schemas.microsoft.com/office/powerpoint/2010/main" val="2108888323"/>
      </p:ext>
    </p:extLst>
  </p:cSld>
  <p:clrMapOvr>
    <a:masterClrMapping/>
  </p:clrMapOvr>
  <p:transition spd="med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81569F-0F79-4487-AB68-E113CF90156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6" t="6266" r="8845" b="3133"/>
          <a:stretch/>
        </p:blipFill>
        <p:spPr>
          <a:xfrm>
            <a:off x="2465444" y="1066800"/>
            <a:ext cx="7261111" cy="5353290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7A47592-C091-488C-9165-6E5C004228E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CLOCK OPTIONS</a:t>
            </a:r>
          </a:p>
        </p:txBody>
      </p:sp>
    </p:spTree>
    <p:extLst>
      <p:ext uri="{BB962C8B-B14F-4D97-AF65-F5344CB8AC3E}">
        <p14:creationId xmlns:p14="http://schemas.microsoft.com/office/powerpoint/2010/main" val="3789407997"/>
      </p:ext>
    </p:extLst>
  </p:cSld>
  <p:clrMapOvr>
    <a:masterClrMapping/>
  </p:clrMapOvr>
  <p:transition spd="med">
    <p:fade/>
  </p:transition>
</p:sld>
</file>

<file path=ppt/theme/theme1.xml><?xml version="1.0" encoding="utf-8"?>
<a:theme xmlns:a="http://schemas.openxmlformats.org/drawingml/2006/main" name="2_HKT Gray w Bars">
  <a:themeElements>
    <a:clrScheme name="1_HKT Gray w Bars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HKT Gray w Bar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-2500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-2500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HKT Gray w Bar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HKT Gray w Bar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HKT Gray w Bar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HKT Gray w Bars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HKT Gray w Bars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HKT Gray w Bars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HKT Gray w Bars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HKT Gray w Bars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HKT Gray w Bars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HKT Gray w Bars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HKT Gray w Bars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HKT Gray w Bars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2243</TotalTime>
  <Words>477</Words>
  <Application>Microsoft Office PowerPoint</Application>
  <PresentationFormat>Widescreen</PresentationFormat>
  <Paragraphs>92</Paragraphs>
  <Slides>10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Verdana</vt:lpstr>
      <vt:lpstr>2_HKT Gray w Bars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Amy Dunlap</dc:creator>
  <cp:lastModifiedBy>Amy Dunlap</cp:lastModifiedBy>
  <cp:revision>73</cp:revision>
  <dcterms:created xsi:type="dcterms:W3CDTF">2020-02-11T18:04:33Z</dcterms:created>
  <dcterms:modified xsi:type="dcterms:W3CDTF">2020-05-21T19:36:41Z</dcterms:modified>
</cp:coreProperties>
</file>